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3"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3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5"/>
    <p:restoredTop sz="94643"/>
  </p:normalViewPr>
  <p:slideViewPr>
    <p:cSldViewPr snapToGrid="0" snapToObjects="1">
      <p:cViewPr varScale="1">
        <p:scale>
          <a:sx n="139" d="100"/>
          <a:sy n="139" d="100"/>
        </p:scale>
        <p:origin x="752" y="176"/>
      </p:cViewPr>
      <p:guideLst>
        <p:guide orient="horz" pos="3136"/>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GB"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10/15/19</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10/15/19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10/15/19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10/15/19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GB"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10/15/19</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GB"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10/15/19</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GB"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10/15/19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GB"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10/15/19</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GB"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GB"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10/15/19</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GB"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GB"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GB"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10/15/19</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GB"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10/15/19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10/15/19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GB"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10/15/19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10/15/19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GB"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10/15/19</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GB"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GB"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GB"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GB"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10/15/19</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10/15/19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GB"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10/15/19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10/15/19</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10/15/19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GB"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10/15/19</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ngroup.com/articles/concise-scannable-and-objective-how-to-write-for-the-web"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dc.gov/nccdphp/ddt/ddthome"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eb.archive.org/web/20000510070615/http:/www.nsbf.org/safe-smart/full-report.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aber.ac.uk/en/aberskills/" TargetMode="External"/><Relationship Id="rId4" Type="http://schemas.openxmlformats.org/officeDocument/2006/relationships/hyperlink" Target="https://www.aber.ac.uk/en/aberskills/academic-practice/" TargetMode="External"/><Relationship Id="rId1" Type="http://schemas.openxmlformats.org/officeDocument/2006/relationships/slideLayout" Target="../slideLayouts/slideLayout2.xml"/><Relationship Id="rId2" Type="http://schemas.openxmlformats.org/officeDocument/2006/relationships/hyperlink" Target="https://www.aber.ac.uk/cy/aberskill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library.leeds.ac.uk/skills-referencing-harvard" TargetMode="External"/><Relationship Id="rId4" Type="http://schemas.openxmlformats.org/officeDocument/2006/relationships/hyperlink" Target="http://www.ieee.org/documents/ieeecitationref.pdf" TargetMode="External"/><Relationship Id="rId5" Type="http://schemas.openxmlformats.org/officeDocument/2006/relationships/hyperlink" Target="http://www.mhra.org.uk" TargetMode="External"/><Relationship Id="rId6" Type="http://schemas.openxmlformats.org/officeDocument/2006/relationships/hyperlink" Target="https://www.mla.org" TargetMode="External"/><Relationship Id="rId1" Type="http://schemas.openxmlformats.org/officeDocument/2006/relationships/slideLayout" Target="../slideLayouts/slideLayout2.xml"/><Relationship Id="rId2" Type="http://schemas.openxmlformats.org/officeDocument/2006/relationships/hyperlink" Target="http://www.apastyle.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591248"/>
            <a:ext cx="4038600" cy="1686484"/>
          </a:xfrm>
        </p:spPr>
        <p:txBody>
          <a:bodyPr>
            <a:normAutofit/>
          </a:bodyPr>
          <a:lstStyle/>
          <a:p>
            <a:r>
              <a:rPr lang="en-US" sz="2700" dirty="0" smtClean="0"/>
              <a:t>Writing a bibliography and associated style guide features</a:t>
            </a:r>
            <a:endParaRPr lang="en-US" sz="2700" dirty="0"/>
          </a:p>
        </p:txBody>
      </p:sp>
      <p:sp>
        <p:nvSpPr>
          <p:cNvPr id="3" name="Subtitle 2"/>
          <p:cNvSpPr>
            <a:spLocks noGrp="1"/>
          </p:cNvSpPr>
          <p:nvPr>
            <p:ph type="subTitle" idx="1"/>
          </p:nvPr>
        </p:nvSpPr>
        <p:spPr>
          <a:xfrm>
            <a:off x="452602" y="5562599"/>
            <a:ext cx="4347998" cy="1036543"/>
          </a:xfrm>
        </p:spPr>
        <p:txBody>
          <a:bodyPr>
            <a:normAutofit lnSpcReduction="10000"/>
          </a:bodyPr>
          <a:lstStyle/>
          <a:p>
            <a:r>
              <a:rPr lang="en-US" dirty="0" smtClean="0"/>
              <a:t>John Morgan</a:t>
            </a:r>
          </a:p>
          <a:p>
            <a:r>
              <a:rPr lang="en-US" dirty="0" smtClean="0"/>
              <a:t>Student Learning Support</a:t>
            </a:r>
          </a:p>
          <a:p>
            <a:r>
              <a:rPr lang="en-US" dirty="0" smtClean="0"/>
              <a:t>Aberystwyth University</a:t>
            </a:r>
          </a:p>
          <a:p>
            <a:r>
              <a:rPr lang="en-US" dirty="0" err="1" smtClean="0"/>
              <a:t>jpm@aber.ac.uk</a:t>
            </a:r>
            <a:endParaRPr lang="en-US" dirty="0"/>
          </a:p>
        </p:txBody>
      </p:sp>
      <p:sp>
        <p:nvSpPr>
          <p:cNvPr id="5" name="Title 1"/>
          <p:cNvSpPr txBox="1">
            <a:spLocks/>
          </p:cNvSpPr>
          <p:nvPr/>
        </p:nvSpPr>
        <p:spPr>
          <a:xfrm>
            <a:off x="452602" y="4597590"/>
            <a:ext cx="4038600" cy="933450"/>
          </a:xfrm>
          <a:prstGeom prst="rect">
            <a:avLst/>
          </a:prstGeom>
        </p:spPr>
        <p:txBody>
          <a:bodyPr vert="horz" lIns="91440" tIns="45720" rIns="91440" bIns="45720" rtlCol="0" anchor="t" anchorCtr="0">
            <a:normAutofit fontScale="97500"/>
          </a:bodyPr>
          <a:lstStyle>
            <a:lvl1pPr algn="l" defTabSz="914400" rtl="0" eaLnBrk="1" latinLnBrk="0" hangingPunct="1">
              <a:spcBef>
                <a:spcPct val="0"/>
              </a:spcBef>
              <a:buNone/>
              <a:defRPr sz="2800" b="0" kern="1200">
                <a:solidFill>
                  <a:schemeClr val="accent1"/>
                </a:solidFill>
                <a:latin typeface="+mj-lt"/>
                <a:ea typeface="+mj-ea"/>
                <a:cs typeface="+mj-cs"/>
              </a:defRPr>
            </a:lvl1pPr>
          </a:lstStyle>
          <a:p>
            <a:r>
              <a:rPr lang="en-US" dirty="0" smtClean="0"/>
              <a:t>Essential Aspects of Academic Practice #4</a:t>
            </a:r>
            <a:endParaRPr lang="en-US" dirty="0"/>
          </a:p>
        </p:txBody>
      </p:sp>
      <p:sp>
        <p:nvSpPr>
          <p:cNvPr id="4" name="TextBox 3"/>
          <p:cNvSpPr txBox="1"/>
          <p:nvPr/>
        </p:nvSpPr>
        <p:spPr>
          <a:xfrm>
            <a:off x="4086241" y="5232374"/>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2394044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Harvard (one guide at AU) #1: </a:t>
            </a:r>
            <a:br>
              <a:rPr lang="en-US" dirty="0" smtClean="0"/>
            </a:br>
            <a:r>
              <a:rPr lang="en-US" dirty="0" smtClean="0"/>
              <a:t>Books</a:t>
            </a:r>
            <a:endParaRPr lang="en-US" dirty="0"/>
          </a:p>
        </p:txBody>
      </p:sp>
      <p:sp>
        <p:nvSpPr>
          <p:cNvPr id="3" name="Content Placeholder 2"/>
          <p:cNvSpPr>
            <a:spLocks noGrp="1"/>
          </p:cNvSpPr>
          <p:nvPr>
            <p:ph idx="1"/>
          </p:nvPr>
        </p:nvSpPr>
        <p:spPr/>
        <p:txBody>
          <a:bodyPr/>
          <a:lstStyle/>
          <a:p>
            <a:pPr>
              <a:lnSpc>
                <a:spcPct val="150000"/>
              </a:lnSpc>
            </a:pPr>
            <a:r>
              <a:rPr lang="en-GB" dirty="0"/>
              <a:t>Surname, initial/s. (Editor where appropriate</a:t>
            </a:r>
            <a:r>
              <a:rPr lang="en-GB" dirty="0" smtClean="0"/>
              <a:t>). Date.</a:t>
            </a:r>
            <a:r>
              <a:rPr lang="en-GB" i="1" dirty="0" smtClean="0"/>
              <a:t> </a:t>
            </a:r>
            <a:r>
              <a:rPr lang="en-GB" i="1" dirty="0"/>
              <a:t>Title of Book: And Subtitles where Appropriate </a:t>
            </a:r>
            <a:r>
              <a:rPr lang="en-GB" dirty="0"/>
              <a:t>(including 2</a:t>
            </a:r>
            <a:r>
              <a:rPr lang="en-GB" baseline="30000" dirty="0"/>
              <a:t>nd</a:t>
            </a:r>
            <a:r>
              <a:rPr lang="en-GB" dirty="0"/>
              <a:t> or 3</a:t>
            </a:r>
            <a:r>
              <a:rPr lang="en-GB" baseline="30000" dirty="0"/>
              <a:t>rd</a:t>
            </a:r>
            <a:r>
              <a:rPr lang="en-GB" dirty="0"/>
              <a:t> Edition, etc.). City of publication: Publisher’s name.</a:t>
            </a:r>
          </a:p>
          <a:p>
            <a:pPr>
              <a:lnSpc>
                <a:spcPct val="150000"/>
              </a:lnSpc>
            </a:pPr>
            <a:r>
              <a:rPr lang="en-GB" dirty="0"/>
              <a:t>Brumfit, C. &amp; Johnson, K. (Eds.</a:t>
            </a:r>
            <a:r>
              <a:rPr lang="en-GB" dirty="0" smtClean="0"/>
              <a:t>). 1979. </a:t>
            </a:r>
            <a:r>
              <a:rPr lang="en-GB" i="1" dirty="0"/>
              <a:t>The Communicative Approach to Language Teaching.</a:t>
            </a:r>
            <a:r>
              <a:rPr lang="en-GB" dirty="0"/>
              <a:t> Oxford: Oxford University Press.</a:t>
            </a:r>
          </a:p>
          <a:p>
            <a:endParaRPr lang="en-US" dirty="0"/>
          </a:p>
        </p:txBody>
      </p:sp>
    </p:spTree>
    <p:extLst>
      <p:ext uri="{BB962C8B-B14F-4D97-AF65-F5344CB8AC3E}">
        <p14:creationId xmlns:p14="http://schemas.microsoft.com/office/powerpoint/2010/main" val="4074797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Harvard (one guide at AU) #2: </a:t>
            </a:r>
            <a:br>
              <a:rPr lang="en-US" dirty="0" smtClean="0"/>
            </a:br>
            <a:r>
              <a:rPr lang="en-US" dirty="0" smtClean="0"/>
              <a:t>Chapters in edited books</a:t>
            </a:r>
            <a:endParaRPr lang="en-US" dirty="0"/>
          </a:p>
        </p:txBody>
      </p:sp>
      <p:sp>
        <p:nvSpPr>
          <p:cNvPr id="3" name="Content Placeholder 2"/>
          <p:cNvSpPr>
            <a:spLocks noGrp="1"/>
          </p:cNvSpPr>
          <p:nvPr>
            <p:ph idx="1"/>
          </p:nvPr>
        </p:nvSpPr>
        <p:spPr/>
        <p:txBody>
          <a:bodyPr/>
          <a:lstStyle/>
          <a:p>
            <a:pPr>
              <a:lnSpc>
                <a:spcPct val="150000"/>
              </a:lnSpc>
            </a:pPr>
            <a:r>
              <a:rPr lang="en-GB" dirty="0"/>
              <a:t>Surname, initial/s. </a:t>
            </a:r>
            <a:r>
              <a:rPr lang="en-GB" dirty="0" smtClean="0"/>
              <a:t>Date.</a:t>
            </a:r>
            <a:r>
              <a:rPr lang="en-GB" b="1" dirty="0" smtClean="0"/>
              <a:t> </a:t>
            </a:r>
            <a:r>
              <a:rPr lang="en-GB" b="1" dirty="0"/>
              <a:t>“</a:t>
            </a:r>
            <a:r>
              <a:rPr lang="en-GB" dirty="0"/>
              <a:t>Title of Article: And Subtitles where Appropriate.” In Surname, initial/s. (Editor where appropriate</a:t>
            </a:r>
            <a:r>
              <a:rPr lang="en-GB" dirty="0" smtClean="0"/>
              <a:t>). Date. </a:t>
            </a:r>
            <a:endParaRPr lang="en-GB" dirty="0"/>
          </a:p>
          <a:p>
            <a:pPr>
              <a:lnSpc>
                <a:spcPct val="150000"/>
              </a:lnSpc>
            </a:pPr>
            <a:r>
              <a:rPr lang="en-GB" dirty="0"/>
              <a:t>Hymes, D. </a:t>
            </a:r>
            <a:r>
              <a:rPr lang="en-GB" dirty="0" smtClean="0"/>
              <a:t>1971.</a:t>
            </a:r>
            <a:r>
              <a:rPr lang="en-GB" b="1" dirty="0" smtClean="0"/>
              <a:t> </a:t>
            </a:r>
            <a:r>
              <a:rPr lang="en-GB" dirty="0"/>
              <a:t>“On Communicative Competence.” In Brumfit, C. &amp; Johnson, K. (Eds.</a:t>
            </a:r>
            <a:r>
              <a:rPr lang="en-GB" dirty="0" smtClean="0"/>
              <a:t>). 1979.</a:t>
            </a:r>
            <a:r>
              <a:rPr lang="en-GB" dirty="0"/>
              <a:t>	</a:t>
            </a:r>
          </a:p>
          <a:p>
            <a:endParaRPr lang="en-US" dirty="0"/>
          </a:p>
        </p:txBody>
      </p:sp>
    </p:spTree>
    <p:extLst>
      <p:ext uri="{BB962C8B-B14F-4D97-AF65-F5344CB8AC3E}">
        <p14:creationId xmlns:p14="http://schemas.microsoft.com/office/powerpoint/2010/main" val="2560484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Harvard (one guide at AU) #3: </a:t>
            </a:r>
            <a:br>
              <a:rPr lang="en-US" dirty="0" smtClean="0"/>
            </a:br>
            <a:r>
              <a:rPr lang="en-US" dirty="0" smtClean="0"/>
              <a:t>Journal articles</a:t>
            </a:r>
            <a:endParaRPr lang="en-US" dirty="0"/>
          </a:p>
        </p:txBody>
      </p:sp>
      <p:sp>
        <p:nvSpPr>
          <p:cNvPr id="3" name="Content Placeholder 2"/>
          <p:cNvSpPr>
            <a:spLocks noGrp="1"/>
          </p:cNvSpPr>
          <p:nvPr>
            <p:ph idx="1"/>
          </p:nvPr>
        </p:nvSpPr>
        <p:spPr/>
        <p:txBody>
          <a:bodyPr/>
          <a:lstStyle/>
          <a:p>
            <a:pPr>
              <a:lnSpc>
                <a:spcPct val="150000"/>
              </a:lnSpc>
            </a:pPr>
            <a:r>
              <a:rPr lang="en-GB" dirty="0"/>
              <a:t>Surname, initials. Date.</a:t>
            </a:r>
            <a:r>
              <a:rPr lang="en-GB" b="1" dirty="0"/>
              <a:t> “</a:t>
            </a:r>
            <a:r>
              <a:rPr lang="en-GB" dirty="0"/>
              <a:t>Title of Article: And Subtitles where Appropriate.” </a:t>
            </a:r>
            <a:r>
              <a:rPr lang="en-GB" i="1" dirty="0"/>
              <a:t>Journal Title </a:t>
            </a:r>
            <a:r>
              <a:rPr lang="en-GB" dirty="0"/>
              <a:t>Volume/edition: page numbers.</a:t>
            </a:r>
          </a:p>
          <a:p>
            <a:pPr>
              <a:lnSpc>
                <a:spcPct val="150000"/>
              </a:lnSpc>
            </a:pPr>
            <a:r>
              <a:rPr lang="en-GB" dirty="0"/>
              <a:t>Sheldon, L.E. 1998.</a:t>
            </a:r>
            <a:r>
              <a:rPr lang="en-GB" b="1" dirty="0"/>
              <a:t> </a:t>
            </a:r>
            <a:r>
              <a:rPr lang="en-GB" dirty="0"/>
              <a:t>“Evaluating ELT Textbooks and Materials.” </a:t>
            </a:r>
            <a:r>
              <a:rPr lang="en-GB" i="1" dirty="0"/>
              <a:t>ELT Journal 42/4</a:t>
            </a:r>
            <a:r>
              <a:rPr lang="en-GB" dirty="0"/>
              <a:t>: 237-46.</a:t>
            </a:r>
          </a:p>
          <a:p>
            <a:endParaRPr lang="en-US" dirty="0"/>
          </a:p>
        </p:txBody>
      </p:sp>
    </p:spTree>
    <p:extLst>
      <p:ext uri="{BB962C8B-B14F-4D97-AF65-F5344CB8AC3E}">
        <p14:creationId xmlns:p14="http://schemas.microsoft.com/office/powerpoint/2010/main" val="3060087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Harvard (one guide at AU) #4: </a:t>
            </a:r>
            <a:br>
              <a:rPr lang="en-US" dirty="0" smtClean="0"/>
            </a:br>
            <a:r>
              <a:rPr lang="en-US" dirty="0" smtClean="0"/>
              <a:t>Internet: web sites</a:t>
            </a:r>
            <a:endParaRPr lang="en-US" dirty="0"/>
          </a:p>
        </p:txBody>
      </p:sp>
      <p:sp>
        <p:nvSpPr>
          <p:cNvPr id="3" name="Content Placeholder 2"/>
          <p:cNvSpPr>
            <a:spLocks noGrp="1"/>
          </p:cNvSpPr>
          <p:nvPr>
            <p:ph idx="1"/>
          </p:nvPr>
        </p:nvSpPr>
        <p:spPr/>
        <p:txBody>
          <a:bodyPr/>
          <a:lstStyle/>
          <a:p>
            <a:pPr>
              <a:lnSpc>
                <a:spcPct val="150000"/>
              </a:lnSpc>
            </a:pPr>
            <a:r>
              <a:rPr lang="en-GB" dirty="0"/>
              <a:t>Surname, initials. Date. “Title of article: And Subtitles where Appropriate.” [Available on-line]. URL (date accessed).</a:t>
            </a:r>
          </a:p>
          <a:p>
            <a:pPr>
              <a:lnSpc>
                <a:spcPct val="150000"/>
              </a:lnSpc>
            </a:pPr>
            <a:r>
              <a:rPr lang="en-GB" dirty="0" err="1"/>
              <a:t>Morkes</a:t>
            </a:r>
            <a:r>
              <a:rPr lang="en-GB" dirty="0"/>
              <a:t>, J. &amp; Nielsen, J. 1997.</a:t>
            </a:r>
            <a:r>
              <a:rPr lang="en-GB" b="1" dirty="0"/>
              <a:t> </a:t>
            </a:r>
            <a:r>
              <a:rPr lang="en-GB" dirty="0"/>
              <a:t>“Concise, SCANNABLE and Objective: How to Write for the Web.” [Available on-line]. </a:t>
            </a:r>
            <a:r>
              <a:rPr lang="en-GB" u="sng" dirty="0">
                <a:hlinkClick r:id="rId2"/>
              </a:rPr>
              <a:t>http://www.nngroup.com/articles/concise-scannable-and-objective-how-to-write-for-the-web</a:t>
            </a:r>
            <a:r>
              <a:rPr lang="en-GB" dirty="0"/>
              <a:t> (accessed 9/4/2015).</a:t>
            </a:r>
          </a:p>
          <a:p>
            <a:endParaRPr lang="en-US" dirty="0"/>
          </a:p>
        </p:txBody>
      </p:sp>
    </p:spTree>
    <p:extLst>
      <p:ext uri="{BB962C8B-B14F-4D97-AF65-F5344CB8AC3E}">
        <p14:creationId xmlns:p14="http://schemas.microsoft.com/office/powerpoint/2010/main" val="328950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Harvard (one guide at AU) #4: </a:t>
            </a:r>
            <a:br>
              <a:rPr lang="en-US" dirty="0" smtClean="0"/>
            </a:br>
            <a:r>
              <a:rPr lang="en-US" dirty="0" smtClean="0"/>
              <a:t>Internet and published source</a:t>
            </a:r>
            <a:endParaRPr lang="en-US" dirty="0"/>
          </a:p>
        </p:txBody>
      </p:sp>
      <p:sp>
        <p:nvSpPr>
          <p:cNvPr id="3" name="Content Placeholder 2"/>
          <p:cNvSpPr>
            <a:spLocks noGrp="1"/>
          </p:cNvSpPr>
          <p:nvPr>
            <p:ph idx="1"/>
          </p:nvPr>
        </p:nvSpPr>
        <p:spPr/>
        <p:txBody>
          <a:bodyPr>
            <a:normAutofit fontScale="92500" lnSpcReduction="20000"/>
          </a:bodyPr>
          <a:lstStyle/>
          <a:p>
            <a:pPr>
              <a:lnSpc>
                <a:spcPct val="150000"/>
              </a:lnSpc>
            </a:pPr>
            <a:r>
              <a:rPr lang="en-GB" dirty="0"/>
              <a:t>Many Internet resources do not indicate a specific author, especially if the source is a government document or some other public information report or organisational guidelines, etc. The next example uses such a reference, where the organisation acts as the author’s name.</a:t>
            </a:r>
          </a:p>
          <a:p>
            <a:pPr>
              <a:lnSpc>
                <a:spcPct val="150000"/>
              </a:lnSpc>
            </a:pPr>
            <a:r>
              <a:rPr lang="en-GB" dirty="0" err="1"/>
              <a:t>Centers</a:t>
            </a:r>
            <a:r>
              <a:rPr lang="en-GB" dirty="0"/>
              <a:t> for Disease Control and Prevention. 1997. </a:t>
            </a:r>
            <a:r>
              <a:rPr lang="en-GB" i="1" dirty="0"/>
              <a:t>Take Charge of your Diabetes </a:t>
            </a:r>
            <a:r>
              <a:rPr lang="en-GB" dirty="0"/>
              <a:t>(2</a:t>
            </a:r>
            <a:r>
              <a:rPr lang="en-GB" baseline="30000" dirty="0"/>
              <a:t>nd</a:t>
            </a:r>
            <a:r>
              <a:rPr lang="en-GB" dirty="0"/>
              <a:t> Edition). Atlanta: U.S. Department of Health and Human Services. [Available on-line]. </a:t>
            </a:r>
            <a:r>
              <a:rPr lang="en-GB" u="sng" dirty="0">
                <a:hlinkClick r:id="rId2"/>
              </a:rPr>
              <a:t>http://www.cdc.gov/nccdphp/ddt/ddthome</a:t>
            </a:r>
            <a:r>
              <a:rPr lang="en-GB" dirty="0"/>
              <a:t> (accessed 1/1/2000).</a:t>
            </a:r>
          </a:p>
          <a:p>
            <a:endParaRPr lang="en-US" dirty="0"/>
          </a:p>
        </p:txBody>
      </p:sp>
    </p:spTree>
    <p:extLst>
      <p:ext uri="{BB962C8B-B14F-4D97-AF65-F5344CB8AC3E}">
        <p14:creationId xmlns:p14="http://schemas.microsoft.com/office/powerpoint/2010/main" val="3706417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note</a:t>
            </a:r>
            <a:endParaRPr lang="en-US" dirty="0"/>
          </a:p>
        </p:txBody>
      </p:sp>
      <p:sp>
        <p:nvSpPr>
          <p:cNvPr id="3" name="Content Placeholder 2"/>
          <p:cNvSpPr>
            <a:spLocks noGrp="1"/>
          </p:cNvSpPr>
          <p:nvPr>
            <p:ph idx="1"/>
          </p:nvPr>
        </p:nvSpPr>
        <p:spPr/>
        <p:txBody>
          <a:bodyPr>
            <a:normAutofit fontScale="92500" lnSpcReduction="10000"/>
          </a:bodyPr>
          <a:lstStyle/>
          <a:p>
            <a:r>
              <a:rPr lang="en-US" dirty="0"/>
              <a:t>Check with your department to identify the specific style guide that it requires students to use. </a:t>
            </a:r>
            <a:endParaRPr lang="en-US" dirty="0" smtClean="0"/>
          </a:p>
          <a:p>
            <a:r>
              <a:rPr lang="en-US" dirty="0" smtClean="0"/>
              <a:t>The </a:t>
            </a:r>
            <a:r>
              <a:rPr lang="en-US" dirty="0"/>
              <a:t>example in this document is one interpretation of Harvard. </a:t>
            </a:r>
            <a:endParaRPr lang="en-US" dirty="0" smtClean="0"/>
          </a:p>
          <a:p>
            <a:r>
              <a:rPr lang="en-US" dirty="0" smtClean="0"/>
              <a:t>Other </a:t>
            </a:r>
            <a:r>
              <a:rPr lang="en-US" dirty="0"/>
              <a:t>departments may recommend variations in layout and punctuation to these examples or may recommend external reference sources. </a:t>
            </a:r>
            <a:endParaRPr lang="en-GB" dirty="0"/>
          </a:p>
          <a:p>
            <a:r>
              <a:rPr lang="en-US" dirty="0"/>
              <a:t> </a:t>
            </a:r>
            <a:r>
              <a:rPr lang="en-US" dirty="0" smtClean="0"/>
              <a:t>Also </a:t>
            </a:r>
            <a:r>
              <a:rPr lang="en-US" dirty="0"/>
              <a:t>consult departmental guides for uses of document types not listed here. </a:t>
            </a:r>
            <a:endParaRPr lang="en-US" dirty="0" smtClean="0"/>
          </a:p>
          <a:p>
            <a:r>
              <a:rPr lang="en-US" dirty="0" smtClean="0"/>
              <a:t>This </a:t>
            </a:r>
            <a:r>
              <a:rPr lang="en-US" dirty="0"/>
              <a:t>does not represent a definitive guide to referencing in all departments at Aberystwyth University and is presented here as an example.</a:t>
            </a:r>
            <a:endParaRPr lang="en-GB" dirty="0"/>
          </a:p>
          <a:p>
            <a:endParaRPr lang="en-US" dirty="0"/>
          </a:p>
        </p:txBody>
      </p:sp>
    </p:spTree>
    <p:extLst>
      <p:ext uri="{BB962C8B-B14F-4D97-AF65-F5344CB8AC3E}">
        <p14:creationId xmlns:p14="http://schemas.microsoft.com/office/powerpoint/2010/main" val="2607674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#1</a:t>
            </a:r>
            <a:endParaRPr lang="en-US" dirty="0"/>
          </a:p>
        </p:txBody>
      </p:sp>
      <p:sp>
        <p:nvSpPr>
          <p:cNvPr id="3" name="Content Placeholder 2"/>
          <p:cNvSpPr>
            <a:spLocks noGrp="1"/>
          </p:cNvSpPr>
          <p:nvPr>
            <p:ph idx="1"/>
          </p:nvPr>
        </p:nvSpPr>
        <p:spPr>
          <a:xfrm>
            <a:off x="498474" y="1981200"/>
            <a:ext cx="7556313" cy="4700777"/>
          </a:xfrm>
        </p:spPr>
        <p:txBody>
          <a:bodyPr>
            <a:normAutofit fontScale="92500" lnSpcReduction="10000"/>
          </a:bodyPr>
          <a:lstStyle/>
          <a:p>
            <a:r>
              <a:rPr lang="en-US" sz="1900" dirty="0"/>
              <a:t>Arnaudet, M.L. and Barrett, M.E. 1984. </a:t>
            </a:r>
            <a:r>
              <a:rPr lang="en-US" sz="1900" i="1" dirty="0"/>
              <a:t>Approaches to Academic Reading and Writing.</a:t>
            </a:r>
            <a:r>
              <a:rPr lang="en-US" sz="1900" dirty="0"/>
              <a:t> Englewood Cliffs, N.J.: Prentice Hall Regents. In Jordan, R.R. 1997.</a:t>
            </a:r>
            <a:endParaRPr lang="en-GB" sz="1900" dirty="0"/>
          </a:p>
          <a:p>
            <a:r>
              <a:rPr lang="en-US" sz="1900" dirty="0"/>
              <a:t>Brumfit, C. &amp; Johnson, K. (Eds.). 1979. </a:t>
            </a:r>
            <a:r>
              <a:rPr lang="en-US" sz="1900" i="1" dirty="0"/>
              <a:t>The Communicative Approach to Language Teaching.</a:t>
            </a:r>
            <a:r>
              <a:rPr lang="en-US" sz="1900" dirty="0"/>
              <a:t> Oxford: Oxford University Press.</a:t>
            </a:r>
            <a:endParaRPr lang="en-GB" sz="1900" dirty="0"/>
          </a:p>
          <a:p>
            <a:r>
              <a:rPr lang="en-US" sz="1900" dirty="0"/>
              <a:t>Campbell, C. 1990. “Writing With Others’ Words: Using Background Reading Text in Academic Compositions.” In Kroll, B. (Ed.) 1990. </a:t>
            </a:r>
            <a:r>
              <a:rPr lang="en-US" sz="1900" i="1" dirty="0"/>
              <a:t>Second Language Writing.</a:t>
            </a:r>
            <a:r>
              <a:rPr lang="en-US" sz="1900" dirty="0"/>
              <a:t> Cambridge: Cambridge University Press. In Jordan, R.R. 1997.</a:t>
            </a:r>
            <a:endParaRPr lang="en-GB" sz="1900" dirty="0"/>
          </a:p>
          <a:p>
            <a:r>
              <a:rPr lang="en-US" sz="1900" dirty="0"/>
              <a:t>Chomsky, N. 1965. </a:t>
            </a:r>
            <a:r>
              <a:rPr lang="en-US" sz="1900" i="1" dirty="0"/>
              <a:t>Aspects of the Theory of Syntax.</a:t>
            </a:r>
            <a:r>
              <a:rPr lang="en-US" sz="1900" dirty="0"/>
              <a:t> Cambridge: M.I.T. Press. In Hymes, D. 1971.</a:t>
            </a:r>
            <a:endParaRPr lang="en-GB" sz="1900" dirty="0"/>
          </a:p>
          <a:p>
            <a:r>
              <a:rPr lang="en-US" sz="1900" dirty="0"/>
              <a:t>Edge, J. 1983. “Reading to Take Notes and to Summarise: A Classroom Procedure.” </a:t>
            </a:r>
            <a:r>
              <a:rPr lang="en-US" sz="1900" i="1" dirty="0"/>
              <a:t>Reading in a Foreign Language 1/2</a:t>
            </a:r>
            <a:r>
              <a:rPr lang="en-US" sz="1900" dirty="0"/>
              <a:t>. In Jordan, R.R. 1997.</a:t>
            </a:r>
            <a:endParaRPr lang="en-GB" sz="1900" dirty="0"/>
          </a:p>
          <a:p>
            <a:endParaRPr lang="en-US" dirty="0"/>
          </a:p>
        </p:txBody>
      </p:sp>
    </p:spTree>
    <p:extLst>
      <p:ext uri="{BB962C8B-B14F-4D97-AF65-F5344CB8AC3E}">
        <p14:creationId xmlns:p14="http://schemas.microsoft.com/office/powerpoint/2010/main" val="30157847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#2</a:t>
            </a:r>
            <a:endParaRPr lang="en-US" dirty="0"/>
          </a:p>
        </p:txBody>
      </p:sp>
      <p:sp>
        <p:nvSpPr>
          <p:cNvPr id="3" name="Content Placeholder 2"/>
          <p:cNvSpPr>
            <a:spLocks noGrp="1"/>
          </p:cNvSpPr>
          <p:nvPr>
            <p:ph idx="1"/>
          </p:nvPr>
        </p:nvSpPr>
        <p:spPr/>
        <p:txBody>
          <a:bodyPr>
            <a:normAutofit fontScale="92500" lnSpcReduction="20000"/>
          </a:bodyPr>
          <a:lstStyle/>
          <a:p>
            <a:r>
              <a:rPr lang="en-US" dirty="0"/>
              <a:t>Hymes, D. 1971. “On Communicative Competence.” In Brumfit, C. &amp; Johnson, K. (Eds.). 1979.</a:t>
            </a:r>
            <a:endParaRPr lang="en-GB" dirty="0"/>
          </a:p>
          <a:p>
            <a:r>
              <a:rPr lang="en-US" dirty="0"/>
              <a:t>Johns, A.M. 1988. “Reading for Summarising: An Approach to Text Orientation and Processing.” </a:t>
            </a:r>
            <a:r>
              <a:rPr lang="en-US" i="1" dirty="0"/>
              <a:t>Reading in a Foreign Language</a:t>
            </a:r>
            <a:r>
              <a:rPr lang="en-US" dirty="0"/>
              <a:t> </a:t>
            </a:r>
            <a:r>
              <a:rPr lang="en-US" i="1" dirty="0"/>
              <a:t>4/2</a:t>
            </a:r>
            <a:r>
              <a:rPr lang="en-US" dirty="0"/>
              <a:t>. In Jordan, R.R. 1997.</a:t>
            </a:r>
            <a:endParaRPr lang="en-GB" dirty="0"/>
          </a:p>
          <a:p>
            <a:r>
              <a:rPr lang="en-US" dirty="0"/>
              <a:t>Jordan, R.R. 1997. </a:t>
            </a:r>
            <a:r>
              <a:rPr lang="en-US" i="1" dirty="0"/>
              <a:t>English for Academic Purposes: A Guide and Resource Book for Teachers.</a:t>
            </a:r>
            <a:r>
              <a:rPr lang="en-US" dirty="0"/>
              <a:t> Cambridge: Cambridge University Press. </a:t>
            </a:r>
            <a:endParaRPr lang="en-GB" dirty="0"/>
          </a:p>
          <a:p>
            <a:r>
              <a:rPr lang="en-US" dirty="0"/>
              <a:t>Kroll, B. (Ed.). 1990. </a:t>
            </a:r>
            <a:r>
              <a:rPr lang="en-US" i="1" dirty="0"/>
              <a:t>Second Language Writing.</a:t>
            </a:r>
            <a:r>
              <a:rPr lang="en-US" dirty="0"/>
              <a:t> Cambridge: Cambridge University Press. In Jordan, R.R. 1997.</a:t>
            </a:r>
            <a:endParaRPr lang="en-GB" dirty="0"/>
          </a:p>
          <a:p>
            <a:r>
              <a:rPr lang="en-US" dirty="0"/>
              <a:t>Leki, I. and Carson J. 1994. “Students’ Perceptions of EAP Writing Instruction and Writing Needs across the Disciplines. </a:t>
            </a:r>
            <a:r>
              <a:rPr lang="en-US" i="1" dirty="0"/>
              <a:t>TESOL Quarterly</a:t>
            </a:r>
            <a:r>
              <a:rPr lang="en-US" dirty="0"/>
              <a:t> </a:t>
            </a:r>
            <a:r>
              <a:rPr lang="en-US" i="1" dirty="0"/>
              <a:t>28/1</a:t>
            </a:r>
            <a:r>
              <a:rPr lang="en-US" dirty="0"/>
              <a:t>. In Jordan, R.R. 1997.</a:t>
            </a:r>
            <a:endParaRPr lang="en-GB" dirty="0"/>
          </a:p>
          <a:p>
            <a:endParaRPr lang="en-US" dirty="0"/>
          </a:p>
        </p:txBody>
      </p:sp>
    </p:spTree>
    <p:extLst>
      <p:ext uri="{BB962C8B-B14F-4D97-AF65-F5344CB8AC3E}">
        <p14:creationId xmlns:p14="http://schemas.microsoft.com/office/powerpoint/2010/main" val="8693901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#3</a:t>
            </a:r>
            <a:endParaRPr lang="en-US" dirty="0"/>
          </a:p>
        </p:txBody>
      </p:sp>
      <p:sp>
        <p:nvSpPr>
          <p:cNvPr id="3" name="Content Placeholder 2"/>
          <p:cNvSpPr>
            <a:spLocks noGrp="1"/>
          </p:cNvSpPr>
          <p:nvPr>
            <p:ph idx="1"/>
          </p:nvPr>
        </p:nvSpPr>
        <p:spPr>
          <a:xfrm>
            <a:off x="498474" y="1981200"/>
            <a:ext cx="7556313" cy="4700777"/>
          </a:xfrm>
        </p:spPr>
        <p:txBody>
          <a:bodyPr>
            <a:normAutofit fontScale="92500" lnSpcReduction="10000"/>
          </a:bodyPr>
          <a:lstStyle/>
          <a:p>
            <a:r>
              <a:rPr lang="en-US" sz="1900" dirty="0"/>
              <a:t>Levinson, S. 1983. </a:t>
            </a:r>
            <a:r>
              <a:rPr lang="en-US" sz="1900" i="1" dirty="0"/>
              <a:t>Pragmatics.</a:t>
            </a:r>
            <a:r>
              <a:rPr lang="en-US" sz="1900" dirty="0"/>
              <a:t> Cambridge: Cambridge University Press.</a:t>
            </a:r>
            <a:endParaRPr lang="en-GB" sz="1900" dirty="0"/>
          </a:p>
          <a:p>
            <a:r>
              <a:rPr lang="en-US" sz="1900" dirty="0"/>
              <a:t>Morris, C.W. 1938. “Foundations of the Theory of Signs” in Levinson, S. 1983.</a:t>
            </a:r>
            <a:endParaRPr lang="en-GB" sz="1900" dirty="0"/>
          </a:p>
          <a:p>
            <a:r>
              <a:rPr lang="en-US" sz="1900" dirty="0"/>
              <a:t>National School Boards Foundation. 2000. “Safe and Smart: Research and Guidelines for Children’s User of the Internet” [Available on-line] </a:t>
            </a:r>
            <a:r>
              <a:rPr lang="en-US" sz="1900" u="sng" dirty="0">
                <a:hlinkClick r:id="rId2"/>
              </a:rPr>
              <a:t>http://web.archive.org/web/20000510070615/http://www.nsbf.org/safe-smart/full-report.htm</a:t>
            </a:r>
            <a:r>
              <a:rPr lang="en-US" sz="1900" dirty="0"/>
              <a:t> (Accessed 8/4/15).</a:t>
            </a:r>
            <a:endParaRPr lang="en-GB" sz="1900" dirty="0"/>
          </a:p>
          <a:p>
            <a:r>
              <a:rPr lang="en-US" sz="1900" dirty="0"/>
              <a:t>Swales, J.M. and Feak, C.B. 1994. </a:t>
            </a:r>
            <a:r>
              <a:rPr lang="en-US" sz="1900" i="1" dirty="0"/>
              <a:t>Academic Writing for Graduate Students. </a:t>
            </a:r>
            <a:r>
              <a:rPr lang="en-US" sz="1900" dirty="0"/>
              <a:t>Ann Arbor: University of Michigan Press. In Jordan, R.R. 1997.</a:t>
            </a:r>
            <a:endParaRPr lang="en-GB" sz="1900" dirty="0"/>
          </a:p>
          <a:p>
            <a:r>
              <a:rPr lang="en-US" sz="1900" dirty="0"/>
              <a:t>Trzeciak, J. and Mackay, S.E. 1994. </a:t>
            </a:r>
            <a:r>
              <a:rPr lang="en-US" sz="1900" i="1" dirty="0"/>
              <a:t>Study Skills for Academic Writing. </a:t>
            </a:r>
            <a:r>
              <a:rPr lang="en-US" sz="1900" dirty="0" err="1"/>
              <a:t>Hemel</a:t>
            </a:r>
            <a:r>
              <a:rPr lang="en-US" sz="1900" dirty="0"/>
              <a:t> Hempstead: Phoenix ELT. In Jordan, R.R. 1997.</a:t>
            </a:r>
            <a:endParaRPr lang="en-GB" sz="1900" dirty="0"/>
          </a:p>
          <a:p>
            <a:endParaRPr lang="en-US" dirty="0"/>
          </a:p>
        </p:txBody>
      </p:sp>
    </p:spTree>
    <p:extLst>
      <p:ext uri="{BB962C8B-B14F-4D97-AF65-F5344CB8AC3E}">
        <p14:creationId xmlns:p14="http://schemas.microsoft.com/office/powerpoint/2010/main" val="1742334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a bibliography #1</a:t>
            </a:r>
            <a:endParaRPr lang="en-US" dirty="0"/>
          </a:p>
        </p:txBody>
      </p:sp>
      <p:sp>
        <p:nvSpPr>
          <p:cNvPr id="3" name="Content Placeholder 2"/>
          <p:cNvSpPr>
            <a:spLocks noGrp="1"/>
          </p:cNvSpPr>
          <p:nvPr>
            <p:ph idx="1"/>
          </p:nvPr>
        </p:nvSpPr>
        <p:spPr/>
        <p:txBody>
          <a:bodyPr/>
          <a:lstStyle/>
          <a:p>
            <a:r>
              <a:rPr lang="en-GB" dirty="0"/>
              <a:t>Bibliographies are absolutely essential and follow fixed patterns</a:t>
            </a:r>
            <a:r>
              <a:rPr lang="en-GB" dirty="0" smtClean="0"/>
              <a:t>.</a:t>
            </a:r>
          </a:p>
          <a:p>
            <a:r>
              <a:rPr lang="en-GB" dirty="0" smtClean="0"/>
              <a:t>There </a:t>
            </a:r>
            <a:r>
              <a:rPr lang="en-GB" dirty="0"/>
              <a:t>are many different styles of referencing and your department will advise on which style guide to use</a:t>
            </a:r>
            <a:r>
              <a:rPr lang="en-GB" dirty="0" smtClean="0"/>
              <a:t>.</a:t>
            </a:r>
          </a:p>
          <a:p>
            <a:r>
              <a:rPr lang="en-GB" dirty="0" smtClean="0"/>
              <a:t>If </a:t>
            </a:r>
            <a:r>
              <a:rPr lang="en-GB" dirty="0"/>
              <a:t>you study in more than one department it may be necessary to work with two or more style sheets</a:t>
            </a:r>
            <a:r>
              <a:rPr lang="en-GB" dirty="0" smtClean="0"/>
              <a:t>.</a:t>
            </a:r>
          </a:p>
          <a:p>
            <a:r>
              <a:rPr lang="en-GB" dirty="0" smtClean="0"/>
              <a:t>Even </a:t>
            </a:r>
            <a:r>
              <a:rPr lang="en-GB" dirty="0"/>
              <a:t>though this sounds demanding to follow, published writers do this all the time as different publishing companies and academic journals set their own styles that writers must follow.</a:t>
            </a:r>
          </a:p>
          <a:p>
            <a:endParaRPr lang="en-US" dirty="0"/>
          </a:p>
        </p:txBody>
      </p:sp>
    </p:spTree>
    <p:extLst>
      <p:ext uri="{BB962C8B-B14F-4D97-AF65-F5344CB8AC3E}">
        <p14:creationId xmlns:p14="http://schemas.microsoft.com/office/powerpoint/2010/main" val="3502297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SgiliauAber</a:t>
            </a:r>
            <a:r>
              <a:rPr lang="en-US" dirty="0" smtClean="0"/>
              <a:t> / </a:t>
            </a:r>
            <a:r>
              <a:rPr lang="en-US" dirty="0" err="1" smtClean="0"/>
              <a:t>AberSkills</a:t>
            </a:r>
            <a:endParaRPr lang="en-US" dirty="0"/>
          </a:p>
        </p:txBody>
      </p:sp>
      <p:sp>
        <p:nvSpPr>
          <p:cNvPr id="3" name="Content Placeholder 2"/>
          <p:cNvSpPr>
            <a:spLocks noGrp="1"/>
          </p:cNvSpPr>
          <p:nvPr>
            <p:ph idx="1"/>
          </p:nvPr>
        </p:nvSpPr>
        <p:spPr/>
        <p:txBody>
          <a:bodyPr/>
          <a:lstStyle/>
          <a:p>
            <a:r>
              <a:rPr lang="en-US" dirty="0" smtClean="0"/>
              <a:t>Middle of the top right hand tabs in Blackboard</a:t>
            </a:r>
          </a:p>
          <a:p>
            <a:r>
              <a:rPr lang="en-US" dirty="0">
                <a:hlinkClick r:id="rId2"/>
              </a:rPr>
              <a:t>https://www.aber.ac.uk/cy/aberskills</a:t>
            </a:r>
            <a:r>
              <a:rPr lang="en-US" dirty="0" smtClean="0">
                <a:hlinkClick r:id="rId2"/>
              </a:rPr>
              <a:t>/</a:t>
            </a:r>
            <a:r>
              <a:rPr lang="en-US" dirty="0" smtClean="0"/>
              <a:t> (</a:t>
            </a:r>
            <a:r>
              <a:rPr lang="en-US" dirty="0" err="1" smtClean="0"/>
              <a:t>Cymraeg</a:t>
            </a:r>
            <a:r>
              <a:rPr lang="en-US" dirty="0" smtClean="0"/>
              <a:t>)</a:t>
            </a:r>
          </a:p>
          <a:p>
            <a:r>
              <a:rPr lang="en-US" dirty="0">
                <a:hlinkClick r:id="rId3"/>
              </a:rPr>
              <a:t>https://www.aber.ac.uk/en/aberskills</a:t>
            </a:r>
            <a:r>
              <a:rPr lang="en-US" dirty="0" smtClean="0">
                <a:hlinkClick r:id="rId3"/>
              </a:rPr>
              <a:t>/</a:t>
            </a:r>
            <a:r>
              <a:rPr lang="en-US" dirty="0" smtClean="0"/>
              <a:t> (English)</a:t>
            </a:r>
          </a:p>
          <a:p>
            <a:r>
              <a:rPr lang="en-US" dirty="0" smtClean="0"/>
              <a:t>Or go straight to Good Academic Practice and Referencing</a:t>
            </a:r>
          </a:p>
          <a:p>
            <a:pPr lvl="1"/>
            <a:r>
              <a:rPr lang="en-US" dirty="0">
                <a:hlinkClick r:id="rId4"/>
              </a:rPr>
              <a:t>https://www.aber.ac.uk/en/aberskills/academic-practice</a:t>
            </a:r>
            <a:r>
              <a:rPr lang="en-US" dirty="0" smtClean="0">
                <a:hlinkClick r:id="rId4"/>
              </a:rPr>
              <a:t>/</a:t>
            </a:r>
            <a:r>
              <a:rPr lang="en-US" dirty="0" smtClean="0"/>
              <a:t> (Cy.)</a:t>
            </a:r>
            <a:endParaRPr lang="en-US" dirty="0">
              <a:hlinkClick r:id="rId4"/>
            </a:endParaRPr>
          </a:p>
          <a:p>
            <a:pPr lvl="1"/>
            <a:r>
              <a:rPr lang="en-US" dirty="0" smtClean="0">
                <a:hlinkClick r:id="rId4"/>
              </a:rPr>
              <a:t>https</a:t>
            </a:r>
            <a:r>
              <a:rPr lang="en-US" dirty="0">
                <a:hlinkClick r:id="rId4"/>
              </a:rPr>
              <a:t>://www.aber.ac.uk/en/aberskills/academic-practice</a:t>
            </a:r>
            <a:r>
              <a:rPr lang="en-US" dirty="0" smtClean="0">
                <a:hlinkClick r:id="rId4"/>
              </a:rPr>
              <a:t>/</a:t>
            </a:r>
            <a:r>
              <a:rPr lang="en-US" dirty="0" smtClean="0"/>
              <a:t> (</a:t>
            </a:r>
            <a:r>
              <a:rPr lang="en-US" dirty="0" err="1" smtClean="0"/>
              <a:t>En</a:t>
            </a:r>
            <a:r>
              <a:rPr lang="en-US" dirty="0" smtClean="0"/>
              <a:t>.)</a:t>
            </a:r>
          </a:p>
          <a:p>
            <a:r>
              <a:rPr lang="en-US" dirty="0" smtClean="0"/>
              <a:t>Look at Departmental Reference Guides</a:t>
            </a:r>
          </a:p>
          <a:p>
            <a:pPr lvl="1"/>
            <a:endParaRPr lang="en-US" dirty="0"/>
          </a:p>
        </p:txBody>
      </p:sp>
    </p:spTree>
    <p:extLst>
      <p:ext uri="{BB962C8B-B14F-4D97-AF65-F5344CB8AC3E}">
        <p14:creationId xmlns:p14="http://schemas.microsoft.com/office/powerpoint/2010/main" val="1401405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a bibliography #2</a:t>
            </a:r>
            <a:endParaRPr lang="en-US" dirty="0"/>
          </a:p>
        </p:txBody>
      </p:sp>
      <p:sp>
        <p:nvSpPr>
          <p:cNvPr id="3" name="Content Placeholder 2"/>
          <p:cNvSpPr>
            <a:spLocks noGrp="1"/>
          </p:cNvSpPr>
          <p:nvPr>
            <p:ph idx="1"/>
          </p:nvPr>
        </p:nvSpPr>
        <p:spPr/>
        <p:txBody>
          <a:bodyPr>
            <a:normAutofit lnSpcReduction="10000"/>
          </a:bodyPr>
          <a:lstStyle/>
          <a:p>
            <a:r>
              <a:rPr lang="en-GB" dirty="0"/>
              <a:t>The guide </a:t>
            </a:r>
            <a:r>
              <a:rPr lang="en-GB" dirty="0" smtClean="0"/>
              <a:t>included here </a:t>
            </a:r>
            <a:r>
              <a:rPr lang="en-GB" dirty="0"/>
              <a:t>is for books, chapters in edited books, journal articles and web sites, </a:t>
            </a:r>
            <a:r>
              <a:rPr lang="en-GB" dirty="0" smtClean="0"/>
              <a:t>using an interpretation of </a:t>
            </a:r>
            <a:r>
              <a:rPr lang="en-GB" dirty="0"/>
              <a:t>the Harvard Referencing System. </a:t>
            </a:r>
            <a:endParaRPr lang="en-GB" dirty="0" smtClean="0"/>
          </a:p>
          <a:p>
            <a:r>
              <a:rPr lang="en-GB" dirty="0" smtClean="0"/>
              <a:t>Harvard </a:t>
            </a:r>
            <a:r>
              <a:rPr lang="en-GB" dirty="0"/>
              <a:t>is not used in all departments, however, and even where it is recommended, you may see small variations in punctuation and layout</a:t>
            </a:r>
            <a:r>
              <a:rPr lang="en-GB" dirty="0" smtClean="0"/>
              <a:t>.</a:t>
            </a:r>
          </a:p>
          <a:p>
            <a:r>
              <a:rPr lang="en-GB" dirty="0" smtClean="0"/>
              <a:t>In some cases you will see variations that essentially merge different style guides, where guides are very similar, e.g. Harvard and APA.</a:t>
            </a:r>
          </a:p>
          <a:p>
            <a:r>
              <a:rPr lang="en-GB" dirty="0" smtClean="0"/>
              <a:t>The </a:t>
            </a:r>
            <a:r>
              <a:rPr lang="en-GB" dirty="0"/>
              <a:t>most important factor when you have identified which style you are going to use is to be consistent. </a:t>
            </a:r>
          </a:p>
          <a:p>
            <a:endParaRPr lang="en-US" dirty="0"/>
          </a:p>
        </p:txBody>
      </p:sp>
    </p:spTree>
    <p:extLst>
      <p:ext uri="{BB962C8B-B14F-4D97-AF65-F5344CB8AC3E}">
        <p14:creationId xmlns:p14="http://schemas.microsoft.com/office/powerpoint/2010/main" val="1098077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style guides: official or detailed guides </a:t>
            </a:r>
            <a:endParaRPr lang="en-US" dirty="0"/>
          </a:p>
        </p:txBody>
      </p:sp>
      <p:sp>
        <p:nvSpPr>
          <p:cNvPr id="3" name="Content Placeholder 2"/>
          <p:cNvSpPr>
            <a:spLocks noGrp="1"/>
          </p:cNvSpPr>
          <p:nvPr>
            <p:ph idx="1"/>
          </p:nvPr>
        </p:nvSpPr>
        <p:spPr>
          <a:xfrm>
            <a:off x="498474" y="1981200"/>
            <a:ext cx="7556313" cy="4756000"/>
          </a:xfrm>
        </p:spPr>
        <p:txBody>
          <a:bodyPr>
            <a:normAutofit/>
          </a:bodyPr>
          <a:lstStyle/>
          <a:p>
            <a:pPr lvl="0"/>
            <a:r>
              <a:rPr lang="en-GB" dirty="0"/>
              <a:t>APA: American Psychological Association</a:t>
            </a:r>
          </a:p>
          <a:p>
            <a:pPr lvl="1"/>
            <a:r>
              <a:rPr lang="en-GB" u="sng" dirty="0">
                <a:solidFill>
                  <a:srgbClr val="FF0000"/>
                </a:solidFill>
                <a:hlinkClick r:id="rId2"/>
              </a:rPr>
              <a:t>http://www.apastyle.org</a:t>
            </a:r>
            <a:r>
              <a:rPr lang="en-GB" dirty="0">
                <a:solidFill>
                  <a:srgbClr val="FF0000"/>
                </a:solidFill>
              </a:rPr>
              <a:t> </a:t>
            </a:r>
          </a:p>
          <a:p>
            <a:r>
              <a:rPr lang="en-GB" dirty="0"/>
              <a:t>Harvard (Detailed interpretation where main differences with APA can be seen)</a:t>
            </a:r>
          </a:p>
          <a:p>
            <a:pPr lvl="1"/>
            <a:r>
              <a:rPr lang="en-GB" u="sng" dirty="0" smtClean="0">
                <a:hlinkClick r:id="rId3"/>
              </a:rPr>
              <a:t>http</a:t>
            </a:r>
            <a:r>
              <a:rPr lang="en-GB" u="sng" dirty="0">
                <a:hlinkClick r:id="rId3"/>
              </a:rPr>
              <a:t>://library.leeds.ac.uk/skills-referencing-harvard</a:t>
            </a:r>
            <a:endParaRPr lang="en-GB" dirty="0"/>
          </a:p>
          <a:p>
            <a:pPr lvl="0"/>
            <a:r>
              <a:rPr lang="en-GB" dirty="0"/>
              <a:t>IEEE: Institute of Electrical and Electronics Engineers </a:t>
            </a:r>
          </a:p>
          <a:p>
            <a:pPr lvl="1"/>
            <a:r>
              <a:rPr lang="en-GB" u="sng" dirty="0">
                <a:hlinkClick r:id="rId4"/>
              </a:rPr>
              <a:t>http://www.ieee.org/documents/ieeecitationref.pdf</a:t>
            </a:r>
            <a:endParaRPr lang="en-GB" dirty="0"/>
          </a:p>
          <a:p>
            <a:pPr lvl="0"/>
            <a:r>
              <a:rPr lang="en-GB" dirty="0"/>
              <a:t>MHRA: Modern Humanities Research Association</a:t>
            </a:r>
          </a:p>
          <a:p>
            <a:pPr lvl="1"/>
            <a:r>
              <a:rPr lang="en-GB" u="sng" dirty="0">
                <a:hlinkClick r:id="rId5"/>
              </a:rPr>
              <a:t>http://www.mhra.org.uk</a:t>
            </a:r>
            <a:r>
              <a:rPr lang="en-GB" dirty="0"/>
              <a:t> </a:t>
            </a:r>
          </a:p>
          <a:p>
            <a:pPr lvl="0"/>
            <a:r>
              <a:rPr lang="en-GB" dirty="0"/>
              <a:t>MLA: Modern Language Association</a:t>
            </a:r>
          </a:p>
          <a:p>
            <a:pPr lvl="1"/>
            <a:r>
              <a:rPr lang="en-GB" u="sng" dirty="0">
                <a:hlinkClick r:id="rId6"/>
              </a:rPr>
              <a:t>https://www.mla.org</a:t>
            </a:r>
            <a:r>
              <a:rPr lang="en-GB" dirty="0"/>
              <a:t> </a:t>
            </a:r>
          </a:p>
          <a:p>
            <a:pPr marL="0" indent="0">
              <a:buNone/>
            </a:pPr>
            <a:endParaRPr lang="en-US" dirty="0" smtClean="0"/>
          </a:p>
        </p:txBody>
      </p:sp>
    </p:spTree>
    <p:extLst>
      <p:ext uri="{BB962C8B-B14F-4D97-AF65-F5344CB8AC3E}">
        <p14:creationId xmlns:p14="http://schemas.microsoft.com/office/powerpoint/2010/main" val="4182441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your style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Identify the style guide that your department uses.</a:t>
            </a:r>
          </a:p>
          <a:p>
            <a:r>
              <a:rPr lang="en-US" dirty="0" smtClean="0"/>
              <a:t>If you cannot find it on the department’s web-site or in its Blackboard pages, </a:t>
            </a:r>
            <a:r>
              <a:rPr lang="en-US" dirty="0" smtClean="0"/>
              <a:t>look on </a:t>
            </a:r>
            <a:r>
              <a:rPr lang="en-US" dirty="0" err="1" smtClean="0"/>
              <a:t>AberSkills</a:t>
            </a:r>
            <a:r>
              <a:rPr lang="en-US" dirty="0" smtClean="0"/>
              <a:t>, or ask </a:t>
            </a:r>
            <a:r>
              <a:rPr lang="en-US" dirty="0" smtClean="0"/>
              <a:t>a member of </a:t>
            </a:r>
            <a:r>
              <a:rPr lang="en-US" dirty="0" smtClean="0"/>
              <a:t>staff (in case of recent updates).</a:t>
            </a:r>
            <a:endParaRPr lang="en-US" dirty="0" smtClean="0"/>
          </a:p>
          <a:p>
            <a:r>
              <a:rPr lang="en-US" dirty="0" smtClean="0"/>
              <a:t>If it is Harvard there is no official, definitive guide and universities all over the world have created their own summary guides that vary in small details like punctuation and layout of page numbers.</a:t>
            </a:r>
          </a:p>
          <a:p>
            <a:r>
              <a:rPr lang="en-US" dirty="0" smtClean="0"/>
              <a:t>Follow the exact recommendations of your </a:t>
            </a:r>
            <a:r>
              <a:rPr lang="en-US" dirty="0" smtClean="0"/>
              <a:t>department and note differences across departments. </a:t>
            </a:r>
            <a:r>
              <a:rPr lang="en-US" smtClean="0"/>
              <a:t>Academic and professional </a:t>
            </a:r>
            <a:r>
              <a:rPr lang="en-US" dirty="0" smtClean="0"/>
              <a:t>life demands that you are able to use multiple styles. </a:t>
            </a:r>
            <a:endParaRPr lang="en-US" dirty="0"/>
          </a:p>
          <a:p>
            <a:r>
              <a:rPr lang="en-US" dirty="0" smtClean="0"/>
              <a:t>Be consistent with all features.</a:t>
            </a:r>
            <a:endParaRPr lang="en-US" dirty="0"/>
          </a:p>
        </p:txBody>
      </p:sp>
    </p:spTree>
    <p:extLst>
      <p:ext uri="{BB962C8B-B14F-4D97-AF65-F5344CB8AC3E}">
        <p14:creationId xmlns:p14="http://schemas.microsoft.com/office/powerpoint/2010/main" val="2805370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Same reference: different styles #1</a:t>
            </a:r>
            <a:endParaRPr lang="en-US" dirty="0"/>
          </a:p>
        </p:txBody>
      </p:sp>
      <p:sp>
        <p:nvSpPr>
          <p:cNvPr id="3" name="Content Placeholder 2"/>
          <p:cNvSpPr>
            <a:spLocks noGrp="1"/>
          </p:cNvSpPr>
          <p:nvPr>
            <p:ph idx="1"/>
          </p:nvPr>
        </p:nvSpPr>
        <p:spPr/>
        <p:txBody>
          <a:bodyPr>
            <a:normAutofit fontScale="92500" lnSpcReduction="10000"/>
          </a:bodyPr>
          <a:lstStyle/>
          <a:p>
            <a:pPr>
              <a:lnSpc>
                <a:spcPct val="150000"/>
              </a:lnSpc>
            </a:pPr>
            <a:r>
              <a:rPr lang="en-GB" b="1" dirty="0"/>
              <a:t>APA	</a:t>
            </a:r>
          </a:p>
          <a:p>
            <a:pPr>
              <a:lnSpc>
                <a:spcPct val="150000"/>
              </a:lnSpc>
            </a:pPr>
            <a:r>
              <a:rPr lang="en-GB" dirty="0"/>
              <a:t>Brumfit, C. &amp; Johnson, K. (Eds.) (1979). </a:t>
            </a:r>
            <a:r>
              <a:rPr lang="en-GB" i="1" dirty="0"/>
              <a:t>The Communicative Approach to Language Teaching.</a:t>
            </a:r>
            <a:r>
              <a:rPr lang="en-GB" dirty="0"/>
              <a:t> Oxford: Oxford University Press</a:t>
            </a:r>
            <a:r>
              <a:rPr lang="en-GB" dirty="0" smtClean="0"/>
              <a:t>.</a:t>
            </a:r>
            <a:endParaRPr lang="en-GB" dirty="0"/>
          </a:p>
          <a:p>
            <a:pPr>
              <a:lnSpc>
                <a:spcPct val="150000"/>
              </a:lnSpc>
            </a:pPr>
            <a:r>
              <a:rPr lang="en-GB" b="1" dirty="0"/>
              <a:t>Harvard</a:t>
            </a:r>
            <a:r>
              <a:rPr lang="en-GB" dirty="0"/>
              <a:t>	</a:t>
            </a:r>
          </a:p>
          <a:p>
            <a:pPr>
              <a:lnSpc>
                <a:spcPct val="150000"/>
              </a:lnSpc>
            </a:pPr>
            <a:r>
              <a:rPr lang="en-GB" dirty="0"/>
              <a:t>Brumfit, C. and Johnson, K. (Eds.). 1979. </a:t>
            </a:r>
            <a:r>
              <a:rPr lang="en-GB" i="1" dirty="0"/>
              <a:t>The Communicative Approach to Language Teaching.</a:t>
            </a:r>
            <a:r>
              <a:rPr lang="en-GB" dirty="0"/>
              <a:t> Oxford: Oxford University Press.</a:t>
            </a:r>
          </a:p>
          <a:p>
            <a:endParaRPr lang="en-US" dirty="0"/>
          </a:p>
        </p:txBody>
      </p:sp>
    </p:spTree>
    <p:extLst>
      <p:ext uri="{BB962C8B-B14F-4D97-AF65-F5344CB8AC3E}">
        <p14:creationId xmlns:p14="http://schemas.microsoft.com/office/powerpoint/2010/main" val="1737036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Same reference: different styles #2</a:t>
            </a:r>
            <a:endParaRPr lang="en-US" dirty="0"/>
          </a:p>
        </p:txBody>
      </p:sp>
      <p:sp>
        <p:nvSpPr>
          <p:cNvPr id="3" name="Content Placeholder 2"/>
          <p:cNvSpPr>
            <a:spLocks noGrp="1"/>
          </p:cNvSpPr>
          <p:nvPr>
            <p:ph idx="1"/>
          </p:nvPr>
        </p:nvSpPr>
        <p:spPr/>
        <p:txBody>
          <a:bodyPr>
            <a:normAutofit/>
          </a:bodyPr>
          <a:lstStyle/>
          <a:p>
            <a:pPr>
              <a:lnSpc>
                <a:spcPct val="150000"/>
              </a:lnSpc>
            </a:pPr>
            <a:r>
              <a:rPr lang="en-GB" b="1" dirty="0"/>
              <a:t>IEEE	</a:t>
            </a:r>
          </a:p>
          <a:p>
            <a:pPr>
              <a:lnSpc>
                <a:spcPct val="150000"/>
              </a:lnSpc>
            </a:pPr>
            <a:r>
              <a:rPr lang="en-GB" dirty="0"/>
              <a:t>C. Brumfit &amp; K. Johnson, Eds. </a:t>
            </a:r>
            <a:r>
              <a:rPr lang="en-GB" i="1" dirty="0"/>
              <a:t>The Communicative Approach to Language Teaching,</a:t>
            </a:r>
            <a:r>
              <a:rPr lang="en-GB" dirty="0"/>
              <a:t> Oxford: Oxford University Press, 1979.</a:t>
            </a:r>
          </a:p>
          <a:p>
            <a:endParaRPr lang="en-US" dirty="0"/>
          </a:p>
        </p:txBody>
      </p:sp>
    </p:spTree>
    <p:extLst>
      <p:ext uri="{BB962C8B-B14F-4D97-AF65-F5344CB8AC3E}">
        <p14:creationId xmlns:p14="http://schemas.microsoft.com/office/powerpoint/2010/main" val="1376779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Same reference: different styles #3</a:t>
            </a:r>
            <a:endParaRPr lang="en-US" dirty="0"/>
          </a:p>
        </p:txBody>
      </p:sp>
      <p:sp>
        <p:nvSpPr>
          <p:cNvPr id="3" name="Content Placeholder 2"/>
          <p:cNvSpPr>
            <a:spLocks noGrp="1"/>
          </p:cNvSpPr>
          <p:nvPr>
            <p:ph idx="1"/>
          </p:nvPr>
        </p:nvSpPr>
        <p:spPr/>
        <p:txBody>
          <a:bodyPr>
            <a:normAutofit fontScale="92500" lnSpcReduction="10000"/>
          </a:bodyPr>
          <a:lstStyle/>
          <a:p>
            <a:pPr>
              <a:lnSpc>
                <a:spcPct val="150000"/>
              </a:lnSpc>
            </a:pPr>
            <a:r>
              <a:rPr lang="en-GB" b="1" dirty="0"/>
              <a:t>MHRA</a:t>
            </a:r>
          </a:p>
          <a:p>
            <a:pPr>
              <a:lnSpc>
                <a:spcPct val="150000"/>
              </a:lnSpc>
            </a:pPr>
            <a:r>
              <a:rPr lang="en-GB" dirty="0"/>
              <a:t>Brumfit, Christopher, J. and Johnson, Keith, eds., </a:t>
            </a:r>
            <a:r>
              <a:rPr lang="en-GB" i="1" dirty="0"/>
              <a:t>The Communicative Approach to Language Teaching </a:t>
            </a:r>
            <a:r>
              <a:rPr lang="en-GB" dirty="0"/>
              <a:t>(Oxford: Oxford University Press, 1979</a:t>
            </a:r>
            <a:r>
              <a:rPr lang="en-GB" dirty="0" smtClean="0"/>
              <a:t>)</a:t>
            </a:r>
            <a:endParaRPr lang="en-GB" dirty="0"/>
          </a:p>
          <a:p>
            <a:pPr>
              <a:lnSpc>
                <a:spcPct val="150000"/>
              </a:lnSpc>
            </a:pPr>
            <a:r>
              <a:rPr lang="en-GB" b="1" dirty="0"/>
              <a:t>MLA	</a:t>
            </a:r>
          </a:p>
          <a:p>
            <a:pPr>
              <a:lnSpc>
                <a:spcPct val="150000"/>
              </a:lnSpc>
            </a:pPr>
            <a:r>
              <a:rPr lang="en-GB" dirty="0"/>
              <a:t>Brumfit, Christopher, J. and Johnson, Keith, eds. </a:t>
            </a:r>
            <a:r>
              <a:rPr lang="en-GB" i="1" dirty="0"/>
              <a:t>The Communicative Approach to Language Teaching. </a:t>
            </a:r>
            <a:r>
              <a:rPr lang="en-GB" dirty="0"/>
              <a:t>Oxford: Oxford University Press, 1979.</a:t>
            </a:r>
          </a:p>
          <a:p>
            <a:endParaRPr lang="en-US" dirty="0"/>
          </a:p>
        </p:txBody>
      </p:sp>
    </p:spTree>
    <p:extLst>
      <p:ext uri="{BB962C8B-B14F-4D97-AF65-F5344CB8AC3E}">
        <p14:creationId xmlns:p14="http://schemas.microsoft.com/office/powerpoint/2010/main" val="3304353866"/>
      </p:ext>
    </p:extLst>
  </p:cSld>
  <p:clrMapOvr>
    <a:masterClrMapping/>
  </p:clrMapOvr>
</p:sld>
</file>

<file path=ppt/theme/theme1.xml><?xml version="1.0" encoding="utf-8"?>
<a:theme xmlns:a="http://schemas.openxmlformats.org/drawingml/2006/main" name="Advantage">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198</TotalTime>
  <Words>1354</Words>
  <Application>Microsoft Macintosh PowerPoint</Application>
  <PresentationFormat>On-screen Show (4:3)</PresentationFormat>
  <Paragraphs>93</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Rockwell</vt:lpstr>
      <vt:lpstr>Wingdings</vt:lpstr>
      <vt:lpstr>Advantage</vt:lpstr>
      <vt:lpstr>Writing a bibliography and associated style guide features</vt:lpstr>
      <vt:lpstr>Writing a bibliography #1</vt:lpstr>
      <vt:lpstr>SgiliauAber / AberSkills</vt:lpstr>
      <vt:lpstr>Writing a bibliography #2</vt:lpstr>
      <vt:lpstr>Common style guides: official or detailed guides </vt:lpstr>
      <vt:lpstr>Identify your style</vt:lpstr>
      <vt:lpstr>Same reference: different styles #1</vt:lpstr>
      <vt:lpstr>Same reference: different styles #2</vt:lpstr>
      <vt:lpstr>Same reference: different styles #3</vt:lpstr>
      <vt:lpstr>Harvard (one guide at AU) #1:  Books</vt:lpstr>
      <vt:lpstr>Harvard (one guide at AU) #2:  Chapters in edited books</vt:lpstr>
      <vt:lpstr>Harvard (one guide at AU) #3:  Journal articles</vt:lpstr>
      <vt:lpstr>Harvard (one guide at AU) #4:  Internet: web sites</vt:lpstr>
      <vt:lpstr>Harvard (one guide at AU) #4:  Internet and published source</vt:lpstr>
      <vt:lpstr>Important note</vt:lpstr>
      <vt:lpstr>References #1</vt:lpstr>
      <vt:lpstr>References #2</vt:lpstr>
      <vt:lpstr>References #3</vt:lpstr>
    </vt:vector>
  </TitlesOfParts>
  <Company>Aberystwyth University</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Locating academic practice in assignments</dc:title>
  <dc:creator>John Morgan</dc:creator>
  <cp:lastModifiedBy>John Morgan [jpm]</cp:lastModifiedBy>
  <cp:revision>33</cp:revision>
  <dcterms:created xsi:type="dcterms:W3CDTF">2015-04-21T10:22:22Z</dcterms:created>
  <dcterms:modified xsi:type="dcterms:W3CDTF">2019-10-15T09:50:38Z</dcterms:modified>
</cp:coreProperties>
</file>